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77"/>
  </p:notesMasterIdLst>
  <p:sldIdLst>
    <p:sldId id="256" r:id="rId5"/>
    <p:sldId id="378" r:id="rId6"/>
    <p:sldId id="356" r:id="rId7"/>
    <p:sldId id="352" r:id="rId8"/>
    <p:sldId id="258" r:id="rId9"/>
    <p:sldId id="379" r:id="rId10"/>
    <p:sldId id="382" r:id="rId11"/>
    <p:sldId id="383" r:id="rId12"/>
    <p:sldId id="384" r:id="rId13"/>
    <p:sldId id="387" r:id="rId14"/>
    <p:sldId id="385" r:id="rId15"/>
    <p:sldId id="386" r:id="rId16"/>
    <p:sldId id="380" r:id="rId17"/>
    <p:sldId id="389" r:id="rId18"/>
    <p:sldId id="350" r:id="rId19"/>
    <p:sldId id="376" r:id="rId20"/>
    <p:sldId id="259" r:id="rId21"/>
    <p:sldId id="391" r:id="rId22"/>
    <p:sldId id="260" r:id="rId23"/>
    <p:sldId id="392" r:id="rId24"/>
    <p:sldId id="390" r:id="rId25"/>
    <p:sldId id="261" r:id="rId26"/>
    <p:sldId id="262" r:id="rId27"/>
    <p:sldId id="263" r:id="rId28"/>
    <p:sldId id="272" r:id="rId29"/>
    <p:sldId id="273" r:id="rId30"/>
    <p:sldId id="283" r:id="rId31"/>
    <p:sldId id="284" r:id="rId32"/>
    <p:sldId id="326" r:id="rId33"/>
    <p:sldId id="355"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46" r:id="rId52"/>
    <p:sldId id="347" r:id="rId53"/>
    <p:sldId id="349" r:id="rId54"/>
    <p:sldId id="353" r:id="rId55"/>
    <p:sldId id="357" r:id="rId56"/>
    <p:sldId id="358" r:id="rId57"/>
    <p:sldId id="359" r:id="rId58"/>
    <p:sldId id="377"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25" r:id="rId76"/>
  </p:sldIdLst>
  <p:sldSz cx="9144000" cy="5143500" type="screen16x9"/>
  <p:notesSz cx="6858000" cy="9144000"/>
  <p:embeddedFontLst>
    <p:embeddedFont>
      <p:font typeface="Calibri" panose="020F0502020204030204" pitchFamily="34" charset="0"/>
      <p:regular r:id="rId78"/>
      <p:bold r:id="rId79"/>
      <p:italic r:id="rId80"/>
      <p:boldItalic r:id="rId81"/>
    </p:embeddedFont>
    <p:embeddedFont>
      <p:font typeface="Open Sans" panose="020B0604020202020204" charset="0"/>
      <p:regular r:id="rId82"/>
      <p:bold r:id="rId83"/>
      <p:italic r:id="rId84"/>
      <p:boldItalic r:id="rId85"/>
    </p:embeddedFont>
    <p:embeddedFont>
      <p:font typeface="Overpass" panose="020B0604020202020204" charset="0"/>
      <p:regular r:id="rId86"/>
      <p:bold r:id="rId87"/>
      <p:italic r:id="rId88"/>
      <p:boldItalic r:id="rId89"/>
    </p:embeddedFont>
    <p:embeddedFont>
      <p:font typeface="Proxima Nova" panose="020B060402020202020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025" autoAdjust="0"/>
  </p:normalViewPr>
  <p:slideViewPr>
    <p:cSldViewPr snapToGrid="0" snapToObjects="1">
      <p:cViewPr varScale="1">
        <p:scale>
          <a:sx n="68" d="100"/>
          <a:sy n="68" d="100"/>
        </p:scale>
        <p:origin x="1854" y="34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font" Target="fonts/font7.fntdata"/><Relationship Id="rId89" Type="http://schemas.openxmlformats.org/officeDocument/2006/relationships/font" Target="fonts/font12.fntdata"/><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2.fntdata"/><Relationship Id="rId87" Type="http://schemas.openxmlformats.org/officeDocument/2006/relationships/font" Target="fonts/font10.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5.fntdata"/><Relationship Id="rId90" Type="http://schemas.openxmlformats.org/officeDocument/2006/relationships/font" Target="fonts/font13.fntdata"/><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9197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422233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24826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extLst>
      <p:ext uri="{BB962C8B-B14F-4D97-AF65-F5344CB8AC3E}">
        <p14:creationId xmlns:p14="http://schemas.microsoft.com/office/powerpoint/2010/main" val="21718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56904" indent="-285523">
              <a:buSzPct val="100000"/>
              <a:buFont typeface="Arial"/>
              <a:buChar char="•"/>
            </a:pPr>
            <a:r>
              <a:rPr lang="en-US" sz="1100" dirty="0">
                <a:solidFill>
                  <a:srgbClr val="963334"/>
                </a:solidFill>
              </a:rPr>
              <a:t>Full Stack</a:t>
            </a:r>
            <a:r>
              <a:rPr lang="en-US" sz="1100" dirty="0"/>
              <a:t> s</a:t>
            </a:r>
            <a:r>
              <a:rPr lang="en" sz="1100" dirty="0"/>
              <a:t>oftware packaging concept that typically includes a</a:t>
            </a:r>
            <a:r>
              <a:rPr lang="en-US" sz="1100" dirty="0"/>
              <a:t> </a:t>
            </a:r>
            <a:r>
              <a:rPr lang="en-US" sz="1100" dirty="0">
                <a:solidFill>
                  <a:srgbClr val="963334"/>
                </a:solidFill>
              </a:rPr>
              <a:t>Single</a:t>
            </a:r>
            <a:r>
              <a:rPr lang="en" sz="1100" dirty="0">
                <a:solidFill>
                  <a:srgbClr val="963334"/>
                </a:solidFill>
              </a:rPr>
              <a:t> </a:t>
            </a:r>
            <a:r>
              <a:rPr lang="en-US" sz="1100" dirty="0">
                <a:solidFill>
                  <a:srgbClr val="963334"/>
                </a:solidFill>
              </a:rPr>
              <a:t>A</a:t>
            </a:r>
            <a:r>
              <a:rPr lang="en" sz="1100" dirty="0">
                <a:solidFill>
                  <a:srgbClr val="963334"/>
                </a:solidFill>
              </a:rPr>
              <a:t>pplication</a:t>
            </a:r>
            <a:r>
              <a:rPr lang="en" sz="1100" dirty="0"/>
              <a:t> and all of its runtime dependencies</a:t>
            </a:r>
            <a:endParaRPr lang="en-US" sz="1100" dirty="0"/>
          </a:p>
          <a:p>
            <a:pPr marL="356904" indent="-285523">
              <a:buSzPct val="100000"/>
              <a:buFont typeface="Arial"/>
              <a:buChar char="•"/>
            </a:pPr>
            <a:endParaRPr lang="en" sz="1100" dirty="0"/>
          </a:p>
          <a:p>
            <a:pPr marL="356904" indent="-285523">
              <a:buSzPct val="100000"/>
              <a:buFont typeface="Arial"/>
              <a:buChar char="•"/>
            </a:pPr>
            <a:r>
              <a:rPr lang="en" sz="1100" dirty="0"/>
              <a:t>Easy to </a:t>
            </a:r>
            <a:r>
              <a:rPr lang="en-US" sz="1100" dirty="0"/>
              <a:t>d</a:t>
            </a:r>
            <a:r>
              <a:rPr lang="en" sz="1100" dirty="0"/>
              <a:t>eploy and </a:t>
            </a:r>
            <a:r>
              <a:rPr lang="en-US" sz="1100" dirty="0"/>
              <a:t>p</a:t>
            </a:r>
            <a:r>
              <a:rPr lang="en" sz="1100" dirty="0"/>
              <a:t>ortable across host systems</a:t>
            </a:r>
            <a:r>
              <a:rPr lang="en-US" sz="1100" dirty="0"/>
              <a:t>, eliminating differences between different application life-cycle stage deployments </a:t>
            </a:r>
            <a:endParaRPr lang="en" sz="1100" dirty="0"/>
          </a:p>
          <a:p>
            <a:pPr marL="356904" indent="-285523">
              <a:buSzPct val="100000"/>
              <a:buFont typeface="Arial"/>
              <a:buChar char="•"/>
            </a:pPr>
            <a:endParaRPr lang="en-US" sz="1100" dirty="0"/>
          </a:p>
          <a:p>
            <a:pPr marL="356904" indent="-285523">
              <a:buSzPct val="100000"/>
              <a:buFont typeface="Arial"/>
              <a:buChar char="•"/>
            </a:pPr>
            <a:r>
              <a:rPr lang="en" sz="1100" dirty="0"/>
              <a:t>Isolates applications on a host operating system</a:t>
            </a:r>
          </a:p>
          <a:p>
            <a:pPr marL="356904" indent="-285523">
              <a:buSzPct val="100000"/>
              <a:buFont typeface="Arial"/>
              <a:buChar char="•"/>
            </a:pPr>
            <a:endParaRPr lang="en-US" sz="1100" dirty="0"/>
          </a:p>
          <a:p>
            <a:pPr marL="356904" indent="-285523">
              <a:buSzPct val="100000"/>
              <a:buFont typeface="Arial"/>
              <a:buChar char="•"/>
            </a:pPr>
            <a:r>
              <a:rPr lang="en" sz="1100" dirty="0"/>
              <a:t>Encourage</a:t>
            </a:r>
            <a:r>
              <a:rPr lang="en-US" sz="1100" dirty="0"/>
              <a:t>s</a:t>
            </a:r>
            <a:r>
              <a:rPr lang="en" sz="1100" dirty="0"/>
              <a:t> </a:t>
            </a:r>
            <a:r>
              <a:rPr lang="en-US" sz="1100" dirty="0"/>
              <a:t>M</a:t>
            </a:r>
            <a:r>
              <a:rPr lang="en" sz="1100" dirty="0"/>
              <a:t>icroservices</a:t>
            </a:r>
            <a:endParaRPr lang="en-US" sz="1100" dirty="0"/>
          </a:p>
        </p:txBody>
      </p:sp>
    </p:spTree>
    <p:extLst>
      <p:ext uri="{BB962C8B-B14F-4D97-AF65-F5344CB8AC3E}">
        <p14:creationId xmlns:p14="http://schemas.microsoft.com/office/powerpoint/2010/main" val="297620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84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54574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91670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16182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bg1"/>
        </a:solid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6977" y="204753"/>
            <a:ext cx="8229374" cy="858825"/>
          </a:xfrm>
          <a:prstGeom prst="rect">
            <a:avLst/>
          </a:prstGeom>
        </p:spPr>
        <p:txBody>
          <a:bodyPr lIns="0" tIns="0" rIns="0" bIns="0" anchor="ctr"/>
          <a:lstStyle/>
          <a:p>
            <a:pPr algn="ctr"/>
            <a:endParaRPr/>
          </a:p>
        </p:txBody>
      </p:sp>
      <p:sp>
        <p:nvSpPr>
          <p:cNvPr id="6" name="PlaceHolder 2"/>
          <p:cNvSpPr>
            <a:spLocks noGrp="1"/>
          </p:cNvSpPr>
          <p:nvPr>
            <p:ph type="body"/>
          </p:nvPr>
        </p:nvSpPr>
        <p:spPr>
          <a:xfrm>
            <a:off x="456977" y="1203302"/>
            <a:ext cx="8229374" cy="2983050"/>
          </a:xfrm>
          <a:prstGeom prst="rect">
            <a:avLst/>
          </a:prstGeom>
        </p:spPr>
        <p:txBody>
          <a:bodyPr lIns="0" tIns="0" rIns="0" bIns="0"/>
          <a:lstStyle/>
          <a:p>
            <a:endParaRPr/>
          </a:p>
        </p:txBody>
      </p:sp>
    </p:spTree>
    <p:extLst>
      <p:ext uri="{BB962C8B-B14F-4D97-AF65-F5344CB8AC3E}">
        <p14:creationId xmlns:p14="http://schemas.microsoft.com/office/powerpoint/2010/main" val="2267518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4.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pic>
        <p:nvPicPr>
          <p:cNvPr id="7" name="Google Shape;106;p10">
            <a:extLst>
              <a:ext uri="{FF2B5EF4-FFF2-40B4-BE49-F238E27FC236}">
                <a16:creationId xmlns:a16="http://schemas.microsoft.com/office/drawing/2014/main" id="{E057E7A1-54A0-4038-B193-3848C4CB4E9F}"/>
              </a:ext>
            </a:extLst>
          </p:cNvPr>
          <p:cNvPicPr preferRelativeResize="0"/>
          <p:nvPr userDrawn="1"/>
        </p:nvPicPr>
        <p:blipFill rotWithShape="1">
          <a:blip r:embed="rId21">
            <a:alphaModFix/>
          </a:blip>
          <a:srcRect t="327" b="317"/>
          <a:stretch/>
        </p:blipFill>
        <p:spPr>
          <a:xfrm>
            <a:off x="7995375" y="4816683"/>
            <a:ext cx="975850" cy="228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 id="2147483702"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3" name="Google Shape;106;p10">
            <a:extLst>
              <a:ext uri="{FF2B5EF4-FFF2-40B4-BE49-F238E27FC236}">
                <a16:creationId xmlns:a16="http://schemas.microsoft.com/office/drawing/2014/main" id="{20FA0BCE-872D-4025-A42C-B68F2A601FB3}"/>
              </a:ext>
            </a:extLst>
          </p:cNvPr>
          <p:cNvPicPr preferRelativeResize="0"/>
          <p:nvPr userDrawn="1"/>
        </p:nvPicPr>
        <p:blipFill rotWithShape="1">
          <a:blip r:embed="rId6">
            <a:alphaModFix/>
          </a:blip>
          <a:srcRect t="327" b="317"/>
          <a:stretch/>
        </p:blipFill>
        <p:spPr>
          <a:xfrm>
            <a:off x="1326168" y="1627657"/>
            <a:ext cx="1535311" cy="5605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3">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34.png"/><Relationship Id="rId12"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18.png"/><Relationship Id="rId5" Type="http://schemas.openxmlformats.org/officeDocument/2006/relationships/image" Target="../media/image32.pn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jp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5.png"/><Relationship Id="rId3" Type="http://schemas.openxmlformats.org/officeDocument/2006/relationships/image" Target="../media/image16.png"/><Relationship Id="rId7" Type="http://schemas.openxmlformats.org/officeDocument/2006/relationships/image" Target="../media/image36.png"/><Relationship Id="rId12"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44.png"/><Relationship Id="rId5" Type="http://schemas.openxmlformats.org/officeDocument/2006/relationships/image" Target="../media/image33.png"/><Relationship Id="rId15" Type="http://schemas.openxmlformats.org/officeDocument/2006/relationships/image" Target="../media/image21.png"/><Relationship Id="rId10" Type="http://schemas.openxmlformats.org/officeDocument/2006/relationships/image" Target="../media/image20.png"/><Relationship Id="rId4" Type="http://schemas.openxmlformats.org/officeDocument/2006/relationships/image" Target="../media/image32.png"/><Relationship Id="rId9" Type="http://schemas.openxmlformats.org/officeDocument/2006/relationships/image" Target="../media/image18.png"/><Relationship Id="rId1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 Id="rId9" Type="http://schemas.openxmlformats.org/officeDocument/2006/relationships/image" Target="../media/image58.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51.png"/><Relationship Id="rId11" Type="http://schemas.openxmlformats.org/officeDocument/2006/relationships/image" Target="../media/image60.png"/><Relationship Id="rId5" Type="http://schemas.openxmlformats.org/officeDocument/2006/relationships/image" Target="../media/image50.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51.png"/><Relationship Id="rId11" Type="http://schemas.openxmlformats.org/officeDocument/2006/relationships/image" Target="../media/image60.png"/><Relationship Id="rId5" Type="http://schemas.openxmlformats.org/officeDocument/2006/relationships/image" Target="../media/image50.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36.xml"/><Relationship Id="rId16"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1.png"/><Relationship Id="rId15" Type="http://schemas.openxmlformats.org/officeDocument/2006/relationships/image" Target="../media/image64.png"/><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63.png"/></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8.png"/><Relationship Id="rId18" Type="http://schemas.openxmlformats.org/officeDocument/2006/relationships/image" Target="../media/image61.png"/><Relationship Id="rId3" Type="http://schemas.openxmlformats.org/officeDocument/2006/relationships/image" Target="../media/image52.png"/><Relationship Id="rId21" Type="http://schemas.openxmlformats.org/officeDocument/2006/relationships/image" Target="../media/image66.png"/><Relationship Id="rId7" Type="http://schemas.openxmlformats.org/officeDocument/2006/relationships/image" Target="../media/image57.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37.xml"/><Relationship Id="rId16" Type="http://schemas.openxmlformats.org/officeDocument/2006/relationships/image" Target="../media/image71.png"/><Relationship Id="rId20"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1.png"/><Relationship Id="rId15" Type="http://schemas.openxmlformats.org/officeDocument/2006/relationships/image" Target="../media/image70.png"/><Relationship Id="rId10" Type="http://schemas.openxmlformats.org/officeDocument/2006/relationships/image" Target="../media/image60.png"/><Relationship Id="rId19" Type="http://schemas.openxmlformats.org/officeDocument/2006/relationships/image" Target="../media/image64.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69.png"/></Relationships>
</file>

<file path=ppt/slides/_rels/slide4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73.png"/><Relationship Id="rId1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70.png"/><Relationship Id="rId17" Type="http://schemas.openxmlformats.org/officeDocument/2006/relationships/image" Target="../media/image64.png"/><Relationship Id="rId2" Type="http://schemas.openxmlformats.org/officeDocument/2006/relationships/notesSlide" Target="../notesSlides/notesSlide38.xml"/><Relationship Id="rId16" Type="http://schemas.openxmlformats.org/officeDocument/2006/relationships/image" Target="../media/image61.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1.png"/><Relationship Id="rId15" Type="http://schemas.openxmlformats.org/officeDocument/2006/relationships/image" Target="../media/image72.png"/><Relationship Id="rId10" Type="http://schemas.openxmlformats.org/officeDocument/2006/relationships/image" Target="../media/image60.png"/><Relationship Id="rId19" Type="http://schemas.openxmlformats.org/officeDocument/2006/relationships/image" Target="../media/image66.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71.png"/></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3.png"/><Relationship Id="rId18" Type="http://schemas.openxmlformats.org/officeDocument/2006/relationships/image" Target="../media/image65.png"/><Relationship Id="rId3" Type="http://schemas.openxmlformats.org/officeDocument/2006/relationships/image" Target="../media/image52.png"/><Relationship Id="rId21" Type="http://schemas.openxmlformats.org/officeDocument/2006/relationships/image" Target="../media/image63.png"/><Relationship Id="rId7" Type="http://schemas.openxmlformats.org/officeDocument/2006/relationships/image" Target="../media/image57.png"/><Relationship Id="rId12" Type="http://schemas.openxmlformats.org/officeDocument/2006/relationships/image" Target="../media/image73.png"/><Relationship Id="rId17" Type="http://schemas.openxmlformats.org/officeDocument/2006/relationships/image" Target="../media/image64.png"/><Relationship Id="rId2" Type="http://schemas.openxmlformats.org/officeDocument/2006/relationships/notesSlide" Target="../notesSlides/notesSlide39.xml"/><Relationship Id="rId16" Type="http://schemas.openxmlformats.org/officeDocument/2006/relationships/image" Target="../media/image61.png"/><Relationship Id="rId20" Type="http://schemas.openxmlformats.org/officeDocument/2006/relationships/image" Target="../media/image74.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72.png"/><Relationship Id="rId10" Type="http://schemas.openxmlformats.org/officeDocument/2006/relationships/image" Target="../media/image60.png"/><Relationship Id="rId19" Type="http://schemas.openxmlformats.org/officeDocument/2006/relationships/image" Target="../media/image66.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71.png"/><Relationship Id="rId22" Type="http://schemas.openxmlformats.org/officeDocument/2006/relationships/image" Target="../media/image62.png"/></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3.png"/><Relationship Id="rId18" Type="http://schemas.openxmlformats.org/officeDocument/2006/relationships/image" Target="../media/image65.png"/><Relationship Id="rId3" Type="http://schemas.openxmlformats.org/officeDocument/2006/relationships/image" Target="../media/image52.png"/><Relationship Id="rId21" Type="http://schemas.openxmlformats.org/officeDocument/2006/relationships/image" Target="../media/image62.png"/><Relationship Id="rId7" Type="http://schemas.openxmlformats.org/officeDocument/2006/relationships/image" Target="../media/image57.png"/><Relationship Id="rId12" Type="http://schemas.openxmlformats.org/officeDocument/2006/relationships/image" Target="../media/image73.png"/><Relationship Id="rId17" Type="http://schemas.openxmlformats.org/officeDocument/2006/relationships/image" Target="../media/image64.png"/><Relationship Id="rId2" Type="http://schemas.openxmlformats.org/officeDocument/2006/relationships/notesSlide" Target="../notesSlides/notesSlide40.xml"/><Relationship Id="rId16" Type="http://schemas.openxmlformats.org/officeDocument/2006/relationships/image" Target="../media/image61.png"/><Relationship Id="rId20" Type="http://schemas.openxmlformats.org/officeDocument/2006/relationships/image" Target="../media/image63.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72.png"/><Relationship Id="rId10" Type="http://schemas.openxmlformats.org/officeDocument/2006/relationships/image" Target="../media/image60.png"/><Relationship Id="rId19" Type="http://schemas.openxmlformats.org/officeDocument/2006/relationships/image" Target="../media/image66.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71.png"/></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1.png"/><Relationship Id="rId18" Type="http://schemas.openxmlformats.org/officeDocument/2006/relationships/image" Target="../media/image64.png"/><Relationship Id="rId3" Type="http://schemas.openxmlformats.org/officeDocument/2006/relationships/image" Target="../media/image52.png"/><Relationship Id="rId21" Type="http://schemas.openxmlformats.org/officeDocument/2006/relationships/image" Target="../media/image63.png"/><Relationship Id="rId7" Type="http://schemas.openxmlformats.org/officeDocument/2006/relationships/image" Target="../media/image56.png"/><Relationship Id="rId12" Type="http://schemas.openxmlformats.org/officeDocument/2006/relationships/image" Target="../media/image50.png"/><Relationship Id="rId17" Type="http://schemas.openxmlformats.org/officeDocument/2006/relationships/image" Target="../media/image61.png"/><Relationship Id="rId2" Type="http://schemas.openxmlformats.org/officeDocument/2006/relationships/notesSlide" Target="../notesSlides/notesSlide41.xml"/><Relationship Id="rId16" Type="http://schemas.openxmlformats.org/officeDocument/2006/relationships/image" Target="../media/image72.png"/><Relationship Id="rId20"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9.png"/><Relationship Id="rId5" Type="http://schemas.openxmlformats.org/officeDocument/2006/relationships/image" Target="../media/image75.png"/><Relationship Id="rId15" Type="http://schemas.openxmlformats.org/officeDocument/2006/relationships/image" Target="../media/image71.png"/><Relationship Id="rId10" Type="http://schemas.openxmlformats.org/officeDocument/2006/relationships/image" Target="../media/image73.png"/><Relationship Id="rId19" Type="http://schemas.openxmlformats.org/officeDocument/2006/relationships/image" Target="../media/image65.png"/><Relationship Id="rId4" Type="http://schemas.openxmlformats.org/officeDocument/2006/relationships/image" Target="../media/image70.png"/><Relationship Id="rId9" Type="http://schemas.openxmlformats.org/officeDocument/2006/relationships/image" Target="../media/image57.png"/><Relationship Id="rId14" Type="http://schemas.openxmlformats.org/officeDocument/2006/relationships/image" Target="../media/image53.png"/><Relationship Id="rId22" Type="http://schemas.openxmlformats.org/officeDocument/2006/relationships/image" Target="../media/image62.png"/></Relationships>
</file>

<file path=ppt/slides/_rels/slide4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0.png"/><Relationship Id="rId18" Type="http://schemas.openxmlformats.org/officeDocument/2006/relationships/image" Target="../media/image61.png"/><Relationship Id="rId3" Type="http://schemas.openxmlformats.org/officeDocument/2006/relationships/image" Target="../media/image52.png"/><Relationship Id="rId21" Type="http://schemas.openxmlformats.org/officeDocument/2006/relationships/image" Target="../media/image66.png"/><Relationship Id="rId7" Type="http://schemas.openxmlformats.org/officeDocument/2006/relationships/image" Target="../media/image76.png"/><Relationship Id="rId12" Type="http://schemas.openxmlformats.org/officeDocument/2006/relationships/image" Target="../media/image59.png"/><Relationship Id="rId17" Type="http://schemas.openxmlformats.org/officeDocument/2006/relationships/image" Target="../media/image72.png"/><Relationship Id="rId2" Type="http://schemas.openxmlformats.org/officeDocument/2006/relationships/notesSlide" Target="../notesSlides/notesSlide42.xml"/><Relationship Id="rId16" Type="http://schemas.openxmlformats.org/officeDocument/2006/relationships/image" Target="../media/image71.png"/><Relationship Id="rId20"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73.png"/><Relationship Id="rId5" Type="http://schemas.openxmlformats.org/officeDocument/2006/relationships/image" Target="../media/image75.png"/><Relationship Id="rId15" Type="http://schemas.openxmlformats.org/officeDocument/2006/relationships/image" Target="../media/image53.png"/><Relationship Id="rId23"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4.png"/><Relationship Id="rId4" Type="http://schemas.openxmlformats.org/officeDocument/2006/relationships/image" Target="../media/image70.png"/><Relationship Id="rId9" Type="http://schemas.openxmlformats.org/officeDocument/2006/relationships/image" Target="../media/image58.png"/><Relationship Id="rId14" Type="http://schemas.openxmlformats.org/officeDocument/2006/relationships/image" Target="../media/image51.png"/><Relationship Id="rId22" Type="http://schemas.openxmlformats.org/officeDocument/2006/relationships/image" Target="../media/image63.png"/></Relationships>
</file>

<file path=ppt/slides/_rels/slide4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58.png"/><Relationship Id="rId18" Type="http://schemas.openxmlformats.org/officeDocument/2006/relationships/image" Target="../media/image51.png"/><Relationship Id="rId26" Type="http://schemas.openxmlformats.org/officeDocument/2006/relationships/image" Target="../media/image63.png"/><Relationship Id="rId3" Type="http://schemas.openxmlformats.org/officeDocument/2006/relationships/image" Target="../media/image52.png"/><Relationship Id="rId21"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56.png"/><Relationship Id="rId17" Type="http://schemas.openxmlformats.org/officeDocument/2006/relationships/image" Target="../media/image50.png"/><Relationship Id="rId25" Type="http://schemas.openxmlformats.org/officeDocument/2006/relationships/image" Target="../media/image66.png"/><Relationship Id="rId2" Type="http://schemas.openxmlformats.org/officeDocument/2006/relationships/notesSlide" Target="../notesSlides/notesSlide43.xml"/><Relationship Id="rId16" Type="http://schemas.openxmlformats.org/officeDocument/2006/relationships/image" Target="../media/image59.png"/><Relationship Id="rId20" Type="http://schemas.openxmlformats.org/officeDocument/2006/relationships/image" Target="../media/image71.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80.png"/><Relationship Id="rId24" Type="http://schemas.openxmlformats.org/officeDocument/2006/relationships/image" Target="../media/image65.png"/><Relationship Id="rId5" Type="http://schemas.openxmlformats.org/officeDocument/2006/relationships/image" Target="../media/image75.png"/><Relationship Id="rId15" Type="http://schemas.openxmlformats.org/officeDocument/2006/relationships/image" Target="../media/image73.png"/><Relationship Id="rId23" Type="http://schemas.openxmlformats.org/officeDocument/2006/relationships/image" Target="../media/image64.png"/><Relationship Id="rId10" Type="http://schemas.openxmlformats.org/officeDocument/2006/relationships/image" Target="../media/image79.png"/><Relationship Id="rId19" Type="http://schemas.openxmlformats.org/officeDocument/2006/relationships/image" Target="../media/image53.png"/><Relationship Id="rId4" Type="http://schemas.openxmlformats.org/officeDocument/2006/relationships/image" Target="../media/image70.png"/><Relationship Id="rId9" Type="http://schemas.openxmlformats.org/officeDocument/2006/relationships/image" Target="../media/image78.png"/><Relationship Id="rId14" Type="http://schemas.openxmlformats.org/officeDocument/2006/relationships/image" Target="../media/image57.png"/><Relationship Id="rId22" Type="http://schemas.openxmlformats.org/officeDocument/2006/relationships/image" Target="../media/image61.png"/><Relationship Id="rId27"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0" name="Picture 9">
            <a:extLst>
              <a:ext uri="{FF2B5EF4-FFF2-40B4-BE49-F238E27FC236}">
                <a16:creationId xmlns:a16="http://schemas.microsoft.com/office/drawing/2014/main" id="{3EFDFF88-7188-4F59-B0B1-9843C409BC79}"/>
              </a:ext>
            </a:extLst>
          </p:cNvPr>
          <p:cNvPicPr>
            <a:picLocks noChangeAspect="1"/>
          </p:cNvPicPr>
          <p:nvPr/>
        </p:nvPicPr>
        <p:blipFill>
          <a:blip r:embed="rId3"/>
          <a:stretch>
            <a:fillRect/>
          </a:stretch>
        </p:blipFill>
        <p:spPr>
          <a:xfrm>
            <a:off x="0" y="485578"/>
            <a:ext cx="9143999" cy="4247166"/>
          </a:xfrm>
          <a:prstGeom prst="rect">
            <a:avLst/>
          </a:prstGeom>
        </p:spPr>
      </p:pic>
    </p:spTree>
    <p:extLst>
      <p:ext uri="{BB962C8B-B14F-4D97-AF65-F5344CB8AC3E}">
        <p14:creationId xmlns:p14="http://schemas.microsoft.com/office/powerpoint/2010/main" val="24054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spTree>
    <p:extLst>
      <p:ext uri="{BB962C8B-B14F-4D97-AF65-F5344CB8AC3E}">
        <p14:creationId xmlns:p14="http://schemas.microsoft.com/office/powerpoint/2010/main" val="4575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8" name="Picture 17">
            <a:extLst>
              <a:ext uri="{FF2B5EF4-FFF2-40B4-BE49-F238E27FC236}">
                <a16:creationId xmlns:a16="http://schemas.microsoft.com/office/drawing/2014/main" id="{CDA43016-A235-42BA-B99F-37C473519278}"/>
              </a:ext>
            </a:extLst>
          </p:cNvPr>
          <p:cNvPicPr>
            <a:picLocks noChangeAspect="1"/>
          </p:cNvPicPr>
          <p:nvPr/>
        </p:nvPicPr>
        <p:blipFill>
          <a:blip r:embed="rId3"/>
          <a:stretch>
            <a:fillRect/>
          </a:stretch>
        </p:blipFill>
        <p:spPr>
          <a:xfrm>
            <a:off x="0" y="485578"/>
            <a:ext cx="9151066" cy="4235012"/>
          </a:xfrm>
          <a:prstGeom prst="rect">
            <a:avLst/>
          </a:prstGeom>
        </p:spPr>
      </p:pic>
    </p:spTree>
    <p:extLst>
      <p:ext uri="{BB962C8B-B14F-4D97-AF65-F5344CB8AC3E}">
        <p14:creationId xmlns:p14="http://schemas.microsoft.com/office/powerpoint/2010/main" val="25413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1074420" y="935237"/>
            <a:ext cx="3920490" cy="3017639"/>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sp>
        <p:nvSpPr>
          <p:cNvPr id="13" name="TextBox 12">
            <a:extLst>
              <a:ext uri="{FF2B5EF4-FFF2-40B4-BE49-F238E27FC236}">
                <a16:creationId xmlns:a16="http://schemas.microsoft.com/office/drawing/2014/main" id="{81B4B9C5-BA4B-4299-8D3C-FDA681F78EC0}"/>
              </a:ext>
            </a:extLst>
          </p:cNvPr>
          <p:cNvSpPr txBox="1"/>
          <p:nvPr/>
        </p:nvSpPr>
        <p:spPr>
          <a:xfrm>
            <a:off x="1284110" y="3883486"/>
            <a:ext cx="3464464" cy="400110"/>
          </a:xfrm>
          <a:prstGeom prst="rect">
            <a:avLst/>
          </a:prstGeom>
          <a:noFill/>
        </p:spPr>
        <p:txBody>
          <a:bodyPr wrap="square" rtlCol="0">
            <a:spAutoFit/>
          </a:bodyPr>
          <a:lstStyle/>
          <a:p>
            <a:r>
              <a:rPr lang="en-US" sz="2000" dirty="0"/>
              <a:t>How do you Synchronize???</a:t>
            </a:r>
          </a:p>
        </p:txBody>
      </p:sp>
    </p:spTree>
    <p:extLst>
      <p:ext uri="{BB962C8B-B14F-4D97-AF65-F5344CB8AC3E}">
        <p14:creationId xmlns:p14="http://schemas.microsoft.com/office/powerpoint/2010/main" val="1380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extLst>
      <p:ext uri="{BB962C8B-B14F-4D97-AF65-F5344CB8AC3E}">
        <p14:creationId xmlns:p14="http://schemas.microsoft.com/office/powerpoint/2010/main" val="33592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D42B5-A412-43FA-8DA7-C156D7D62099}"/>
              </a:ext>
            </a:extLst>
          </p:cNvPr>
          <p:cNvPicPr>
            <a:picLocks noChangeAspect="1"/>
          </p:cNvPicPr>
          <p:nvPr/>
        </p:nvPicPr>
        <p:blipFill>
          <a:blip r:embed="rId2"/>
          <a:stretch>
            <a:fillRect/>
          </a:stretch>
        </p:blipFill>
        <p:spPr>
          <a:xfrm>
            <a:off x="115059" y="251460"/>
            <a:ext cx="8913881" cy="4193857"/>
          </a:xfrm>
          <a:prstGeom prst="rect">
            <a:avLst/>
          </a:prstGeom>
        </p:spPr>
      </p:pic>
    </p:spTree>
    <p:extLst>
      <p:ext uri="{BB962C8B-B14F-4D97-AF65-F5344CB8AC3E}">
        <p14:creationId xmlns:p14="http://schemas.microsoft.com/office/powerpoint/2010/main" val="278493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59043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Shape 4"/>
          <p:cNvSpPr txBox="1"/>
          <p:nvPr/>
        </p:nvSpPr>
        <p:spPr>
          <a:xfrm>
            <a:off x="1497297" y="226418"/>
            <a:ext cx="5670000" cy="861525"/>
          </a:xfrm>
          <a:prstGeom prst="rect">
            <a:avLst/>
          </a:prstGeom>
          <a:noFill/>
          <a:ln>
            <a:noFill/>
          </a:ln>
        </p:spPr>
        <p:txBody>
          <a:bodyPr lIns="0" tIns="0" rIns="0" bIns="0" anchor="ctr"/>
          <a:lstStyle/>
          <a:p>
            <a:pPr algn="ctr"/>
            <a:r>
              <a:rPr lang="en-US" sz="2300" b="1" dirty="0">
                <a:latin typeface="Overpass"/>
              </a:rPr>
              <a:t>TRADITIONAL OS VS. CONTAINERS</a:t>
            </a:r>
            <a:endParaRPr dirty="0"/>
          </a:p>
        </p:txBody>
      </p:sp>
      <p:sp>
        <p:nvSpPr>
          <p:cNvPr id="5" name="TextShape 1"/>
          <p:cNvSpPr txBox="1"/>
          <p:nvPr/>
        </p:nvSpPr>
        <p:spPr>
          <a:xfrm>
            <a:off x="1888347" y="1407666"/>
            <a:ext cx="2327400" cy="2485576"/>
          </a:xfrm>
          <a:prstGeom prst="rect">
            <a:avLst/>
          </a:prstGeom>
          <a:solidFill>
            <a:srgbClr val="E6E6E6"/>
          </a:solidFill>
          <a:ln>
            <a:noFill/>
          </a:ln>
        </p:spPr>
        <p:txBody>
          <a:bodyPr lIns="0" tIns="0" rIns="0" bIns="0"/>
          <a:lstStyle/>
          <a:p>
            <a:r>
              <a:rPr lang="en-US" sz="1600" dirty="0">
                <a:latin typeface="Overpass"/>
              </a:rPr>
              <a:t>Traditional OS</a:t>
            </a:r>
            <a:endParaRPr dirty="0"/>
          </a:p>
        </p:txBody>
      </p:sp>
      <p:sp>
        <p:nvSpPr>
          <p:cNvPr id="9" name="CustomShape 5"/>
          <p:cNvSpPr/>
          <p:nvPr/>
        </p:nvSpPr>
        <p:spPr>
          <a:xfrm>
            <a:off x="2206497" y="3590168"/>
            <a:ext cx="1722150" cy="204300"/>
          </a:xfrm>
          <a:prstGeom prst="rect">
            <a:avLst/>
          </a:prstGeom>
          <a:solidFill>
            <a:srgbClr val="333333"/>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INFRASTRUCTURE</a:t>
            </a:r>
            <a:endParaRPr dirty="0"/>
          </a:p>
        </p:txBody>
      </p:sp>
      <p:sp>
        <p:nvSpPr>
          <p:cNvPr id="10" name="CustomShape 6"/>
          <p:cNvSpPr/>
          <p:nvPr/>
        </p:nvSpPr>
        <p:spPr>
          <a:xfrm>
            <a:off x="2206497" y="3035991"/>
            <a:ext cx="1722150" cy="537300"/>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nchor="b"/>
          <a:lstStyle/>
          <a:p>
            <a:pPr algn="ctr"/>
            <a:r>
              <a:rPr lang="en-US" sz="1000" dirty="0">
                <a:solidFill>
                  <a:srgbClr val="FFFFFF"/>
                </a:solidFill>
                <a:latin typeface="Overpass"/>
              </a:rPr>
              <a:t>HOST OS</a:t>
            </a:r>
            <a:endParaRPr dirty="0"/>
          </a:p>
        </p:txBody>
      </p:sp>
      <p:sp>
        <p:nvSpPr>
          <p:cNvPr id="16" name="CustomShape 12"/>
          <p:cNvSpPr/>
          <p:nvPr/>
        </p:nvSpPr>
        <p:spPr>
          <a:xfrm>
            <a:off x="2208311"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A</a:t>
            </a:r>
            <a:endParaRPr dirty="0"/>
          </a:p>
        </p:txBody>
      </p:sp>
      <p:sp>
        <p:nvSpPr>
          <p:cNvPr id="17" name="CustomShape 13"/>
          <p:cNvSpPr/>
          <p:nvPr/>
        </p:nvSpPr>
        <p:spPr>
          <a:xfrm>
            <a:off x="2629763" y="3109692"/>
            <a:ext cx="409949"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B</a:t>
            </a:r>
            <a:endParaRPr dirty="0"/>
          </a:p>
        </p:txBody>
      </p:sp>
      <p:sp>
        <p:nvSpPr>
          <p:cNvPr id="18" name="CustomShape 14"/>
          <p:cNvSpPr/>
          <p:nvPr/>
        </p:nvSpPr>
        <p:spPr>
          <a:xfrm>
            <a:off x="3062717" y="3103941"/>
            <a:ext cx="451644" cy="138491"/>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C</a:t>
            </a:r>
            <a:endParaRPr dirty="0"/>
          </a:p>
        </p:txBody>
      </p:sp>
      <p:sp>
        <p:nvSpPr>
          <p:cNvPr id="19" name="CustomShape 15"/>
          <p:cNvSpPr/>
          <p:nvPr/>
        </p:nvSpPr>
        <p:spPr>
          <a:xfrm>
            <a:off x="3536021" y="310969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D</a:t>
            </a:r>
            <a:endParaRPr dirty="0"/>
          </a:p>
        </p:txBody>
      </p:sp>
      <p:sp>
        <p:nvSpPr>
          <p:cNvPr id="22" name="CustomShape 18"/>
          <p:cNvSpPr/>
          <p:nvPr/>
        </p:nvSpPr>
        <p:spPr>
          <a:xfrm>
            <a:off x="2260496" y="2764866"/>
            <a:ext cx="393975" cy="231525"/>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A</a:t>
            </a:r>
            <a:endParaRPr dirty="0"/>
          </a:p>
        </p:txBody>
      </p:sp>
      <p:sp>
        <p:nvSpPr>
          <p:cNvPr id="23" name="CustomShape 19"/>
          <p:cNvSpPr/>
          <p:nvPr/>
        </p:nvSpPr>
        <p:spPr>
          <a:xfrm>
            <a:off x="2670447" y="2764866"/>
            <a:ext cx="394200" cy="231525"/>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B</a:t>
            </a:r>
            <a:endParaRPr dirty="0"/>
          </a:p>
        </p:txBody>
      </p:sp>
      <p:sp>
        <p:nvSpPr>
          <p:cNvPr id="6" name="TextShape 2"/>
          <p:cNvSpPr txBox="1"/>
          <p:nvPr/>
        </p:nvSpPr>
        <p:spPr>
          <a:xfrm>
            <a:off x="4332297" y="1407666"/>
            <a:ext cx="2327400" cy="2485576"/>
          </a:xfrm>
          <a:prstGeom prst="rect">
            <a:avLst/>
          </a:prstGeom>
          <a:solidFill>
            <a:srgbClr val="E6E6E6"/>
          </a:solidFill>
          <a:ln>
            <a:noFill/>
          </a:ln>
        </p:spPr>
        <p:txBody>
          <a:bodyPr lIns="0" tIns="0" rIns="0" bIns="0"/>
          <a:lstStyle/>
          <a:p>
            <a:r>
              <a:rPr lang="en-US" sz="1600">
                <a:latin typeface="Overpass"/>
              </a:rPr>
              <a:t>Containers</a:t>
            </a:r>
            <a:endParaRPr/>
          </a:p>
        </p:txBody>
      </p:sp>
      <p:sp>
        <p:nvSpPr>
          <p:cNvPr id="11" name="CustomShape 7"/>
          <p:cNvSpPr/>
          <p:nvPr/>
        </p:nvSpPr>
        <p:spPr>
          <a:xfrm>
            <a:off x="4591051" y="3590391"/>
            <a:ext cx="1860549" cy="204300"/>
          </a:xfrm>
          <a:prstGeom prst="rect">
            <a:avLst/>
          </a:prstGeom>
          <a:solidFill>
            <a:srgbClr val="333333"/>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INFRASTRUCTURE</a:t>
            </a:r>
            <a:endParaRPr dirty="0"/>
          </a:p>
        </p:txBody>
      </p:sp>
      <p:sp>
        <p:nvSpPr>
          <p:cNvPr id="12" name="CustomShape 8"/>
          <p:cNvSpPr/>
          <p:nvPr/>
        </p:nvSpPr>
        <p:spPr>
          <a:xfrm>
            <a:off x="4591051" y="3369219"/>
            <a:ext cx="1860550" cy="204300"/>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HOST OS</a:t>
            </a:r>
            <a:endParaRPr dirty="0"/>
          </a:p>
        </p:txBody>
      </p:sp>
      <p:sp>
        <p:nvSpPr>
          <p:cNvPr id="13" name="CustomShape 9"/>
          <p:cNvSpPr/>
          <p:nvPr/>
        </p:nvSpPr>
        <p:spPr>
          <a:xfrm>
            <a:off x="4591050" y="2644266"/>
            <a:ext cx="897525" cy="694125"/>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lstStyle/>
          <a:p>
            <a:pPr algn="ctr"/>
            <a:r>
              <a:rPr lang="en-US" sz="1000" b="1">
                <a:solidFill>
                  <a:srgbClr val="FFFFFF"/>
                </a:solidFill>
                <a:latin typeface="Arial"/>
              </a:rPr>
              <a:t>CONTAINER</a:t>
            </a:r>
            <a:endParaRPr/>
          </a:p>
        </p:txBody>
      </p:sp>
      <p:sp>
        <p:nvSpPr>
          <p:cNvPr id="14" name="CustomShape 10"/>
          <p:cNvSpPr/>
          <p:nvPr/>
        </p:nvSpPr>
        <p:spPr>
          <a:xfrm>
            <a:off x="5080039"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B</a:t>
            </a:r>
            <a:endParaRPr dirty="0"/>
          </a:p>
        </p:txBody>
      </p:sp>
      <p:sp>
        <p:nvSpPr>
          <p:cNvPr id="15" name="CustomShape 11"/>
          <p:cNvSpPr/>
          <p:nvPr/>
        </p:nvSpPr>
        <p:spPr>
          <a:xfrm>
            <a:off x="4834496" y="2855991"/>
            <a:ext cx="393975" cy="231300"/>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A</a:t>
            </a:r>
            <a:endParaRPr dirty="0"/>
          </a:p>
        </p:txBody>
      </p:sp>
      <p:sp>
        <p:nvSpPr>
          <p:cNvPr id="24" name="CustomShape 20"/>
          <p:cNvSpPr/>
          <p:nvPr/>
        </p:nvSpPr>
        <p:spPr>
          <a:xfrm>
            <a:off x="5557501" y="2644266"/>
            <a:ext cx="894099" cy="694125"/>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lstStyle/>
          <a:p>
            <a:pPr algn="ctr"/>
            <a:r>
              <a:rPr lang="en-US" sz="1000" b="1">
                <a:solidFill>
                  <a:srgbClr val="FFFFFF"/>
                </a:solidFill>
                <a:latin typeface="Arial"/>
              </a:rPr>
              <a:t>CONTAINER</a:t>
            </a:r>
            <a:endParaRPr/>
          </a:p>
        </p:txBody>
      </p:sp>
      <p:sp>
        <p:nvSpPr>
          <p:cNvPr id="25" name="CustomShape 21"/>
          <p:cNvSpPr/>
          <p:nvPr/>
        </p:nvSpPr>
        <p:spPr>
          <a:xfrm>
            <a:off x="6009146"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D</a:t>
            </a:r>
            <a:endParaRPr dirty="0"/>
          </a:p>
        </p:txBody>
      </p:sp>
      <p:sp>
        <p:nvSpPr>
          <p:cNvPr id="26" name="CustomShape 22"/>
          <p:cNvSpPr/>
          <p:nvPr/>
        </p:nvSpPr>
        <p:spPr>
          <a:xfrm>
            <a:off x="5818646" y="2855991"/>
            <a:ext cx="393975" cy="231300"/>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B</a:t>
            </a:r>
            <a:endParaRPr dirty="0"/>
          </a:p>
        </p:txBody>
      </p:sp>
      <p:sp>
        <p:nvSpPr>
          <p:cNvPr id="21" name="CustomShape 12"/>
          <p:cNvSpPr/>
          <p:nvPr/>
        </p:nvSpPr>
        <p:spPr>
          <a:xfrm>
            <a:off x="4655643" y="3106574"/>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A</a:t>
            </a:r>
            <a:endParaRPr dirty="0"/>
          </a:p>
        </p:txBody>
      </p:sp>
      <p:sp>
        <p:nvSpPr>
          <p:cNvPr id="27" name="CustomShape 13"/>
          <p:cNvSpPr/>
          <p:nvPr/>
        </p:nvSpPr>
        <p:spPr>
          <a:xfrm>
            <a:off x="5576551" y="3110807"/>
            <a:ext cx="394200"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C</a:t>
            </a:r>
            <a:endParaRPr dirty="0"/>
          </a:p>
        </p:txBody>
      </p:sp>
    </p:spTree>
    <p:extLst>
      <p:ext uri="{BB962C8B-B14F-4D97-AF65-F5344CB8AC3E}">
        <p14:creationId xmlns:p14="http://schemas.microsoft.com/office/powerpoint/2010/main" val="406486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P spid="17" grpId="0" animBg="1"/>
      <p:bldP spid="18" grpId="0" animBg="1"/>
      <p:bldP spid="19" grpId="0" animBg="1"/>
      <p:bldP spid="22" grpId="0" animBg="1"/>
      <p:bldP spid="23" grpId="0" animBg="1"/>
      <p:bldP spid="11" grpId="0" animBg="1"/>
      <p:bldP spid="12" grpId="0" animBg="1"/>
      <p:bldP spid="13" grpId="0" animBg="1"/>
      <p:bldP spid="14" grpId="0" animBg="1"/>
      <p:bldP spid="15" grpId="0" animBg="1"/>
      <p:bldP spid="24" grpId="0" animBg="1"/>
      <p:bldP spid="25" grpId="0" animBg="1"/>
      <p:bldP spid="26" grpId="0" animBg="1"/>
      <p:bldP spid="21"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pic>
        <p:nvPicPr>
          <p:cNvPr id="8" name="Picture 7">
            <a:extLst>
              <a:ext uri="{FF2B5EF4-FFF2-40B4-BE49-F238E27FC236}">
                <a16:creationId xmlns:a16="http://schemas.microsoft.com/office/drawing/2014/main" id="{77181154-8CB3-466E-8FCA-4735557372DE}"/>
              </a:ext>
            </a:extLst>
          </p:cNvPr>
          <p:cNvPicPr>
            <a:picLocks noChangeAspect="1"/>
          </p:cNvPicPr>
          <p:nvPr/>
        </p:nvPicPr>
        <p:blipFill>
          <a:blip r:embed="rId4"/>
          <a:stretch>
            <a:fillRect/>
          </a:stretch>
        </p:blipFill>
        <p:spPr>
          <a:xfrm>
            <a:off x="1385491" y="609254"/>
            <a:ext cx="6886105" cy="4062492"/>
          </a:xfrm>
          <a:prstGeom prst="rect">
            <a:avLst/>
          </a:prstGeom>
        </p:spPr>
      </p:pic>
      <p:pic>
        <p:nvPicPr>
          <p:cNvPr id="2" name="Picture 1">
            <a:extLst>
              <a:ext uri="{FF2B5EF4-FFF2-40B4-BE49-F238E27FC236}">
                <a16:creationId xmlns:a16="http://schemas.microsoft.com/office/drawing/2014/main" id="{4415083C-6702-4F00-B2D9-8BC59662CC3A}"/>
              </a:ext>
            </a:extLst>
          </p:cNvPr>
          <p:cNvPicPr>
            <a:picLocks noChangeAspect="1"/>
          </p:cNvPicPr>
          <p:nvPr/>
        </p:nvPicPr>
        <p:blipFill>
          <a:blip r:embed="rId5"/>
          <a:stretch>
            <a:fillRect/>
          </a:stretch>
        </p:blipFill>
        <p:spPr>
          <a:xfrm>
            <a:off x="1543050" y="921702"/>
            <a:ext cx="6351357" cy="3612544"/>
          </a:xfrm>
          <a:prstGeom prst="rect">
            <a:avLst/>
          </a:prstGeom>
        </p:spPr>
      </p:pic>
    </p:spTree>
    <p:extLst>
      <p:ext uri="{BB962C8B-B14F-4D97-AF65-F5344CB8AC3E}">
        <p14:creationId xmlns:p14="http://schemas.microsoft.com/office/powerpoint/2010/main" val="2983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22</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25</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3"/>
            <a:ext cx="6297330" cy="4071721"/>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a:t>
            </a:r>
          </a:p>
          <a:p>
            <a:pPr lvl="4">
              <a:lnSpc>
                <a:spcPct val="115000"/>
              </a:lnSpc>
              <a:spcBef>
                <a:spcPts val="600"/>
              </a:spcBef>
            </a:pPr>
            <a:r>
              <a:rPr lang="en-US" sz="1800" dirty="0">
                <a:latin typeface="Proxima Nova"/>
                <a:ea typeface="Proxima Nova"/>
                <a:cs typeface="Proxima Nova"/>
                <a:sym typeface="Proxima Nova"/>
              </a:rPr>
              <a:t>    - Developed by Google</a:t>
            </a:r>
          </a:p>
          <a:p>
            <a:pPr lvl="4">
              <a:lnSpc>
                <a:spcPct val="115000"/>
              </a:lnSpc>
              <a:spcBef>
                <a:spcPts val="600"/>
              </a:spcBef>
            </a:pPr>
            <a:r>
              <a:rPr lang="en" sz="1800" dirty="0">
                <a:latin typeface="Proxima Nova"/>
                <a:ea typeface="Proxima Nova"/>
                <a:cs typeface="Proxima Nova"/>
                <a:sym typeface="Proxima Nova"/>
              </a:rPr>
              <a:t>    - A collection of API’s for managing container based</a:t>
            </a:r>
          </a:p>
          <a:p>
            <a:pPr lvl="4">
              <a:lnSpc>
                <a:spcPct val="115000"/>
              </a:lnSpc>
              <a:spcBef>
                <a:spcPts val="600"/>
              </a:spcBef>
            </a:pPr>
            <a:r>
              <a:rPr lang="en" sz="1800" dirty="0">
                <a:latin typeface="Proxima Nova"/>
                <a:ea typeface="Proxima Nova"/>
                <a:cs typeface="Proxima Nova"/>
                <a:sym typeface="Proxima Nova"/>
              </a:rPr>
              <a:t>       workloads </a:t>
            </a:r>
          </a:p>
          <a:p>
            <a:pPr lvl="4">
              <a:lnSpc>
                <a:spcPct val="115000"/>
              </a:lnSpc>
              <a:spcBef>
                <a:spcPts val="600"/>
              </a:spcBef>
            </a:pPr>
            <a:r>
              <a:rPr lang="en" sz="1800" dirty="0">
                <a:latin typeface="Proxima Nova"/>
                <a:ea typeface="Proxima Nova"/>
                <a:cs typeface="Proxima Nova"/>
                <a:sym typeface="Proxima Nova"/>
              </a:rPr>
              <a:t>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0">
                                            <p:txEl>
                                              <p:pRg st="7" end="7"/>
                                            </p:txEl>
                                          </p:spTgt>
                                        </p:tgtEl>
                                        <p:attrNameLst>
                                          <p:attrName>style.visibility</p:attrName>
                                        </p:attrNameLst>
                                      </p:cBhvr>
                                      <p:to>
                                        <p:strVal val="visible"/>
                                      </p:to>
                                    </p:set>
                                    <p:animEffect transition="in" filter="fade">
                                      <p:cBhvr>
                                        <p:cTn id="37" dur="500"/>
                                        <p:tgtEl>
                                          <p:spTgt spid="5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a:t>CRI-O (Container Runtime Interface – Open Container Initiative) </a:t>
            </a:r>
            <a:endParaRPr lang="en" sz="1800" dirty="0"/>
          </a:p>
          <a:p>
            <a:pPr marL="285750" indent="-285750"/>
            <a:r>
              <a:rPr lang="en" sz="1800" dirty="0"/>
              <a:t>Leading enterprise distribution of </a:t>
            </a:r>
            <a:r>
              <a:rPr lang="en-US" sz="1800" dirty="0"/>
              <a:t>Kubernetes</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4" y="3453450"/>
            <a:ext cx="740645"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rgbClr val="FFFFFF"/>
                </a:solidFill>
                <a:latin typeface="Proxima Nova"/>
                <a:ea typeface="Proxima Nova"/>
                <a:cs typeface="Proxima Nova"/>
                <a:sym typeface="Proxima Nova"/>
              </a:rPr>
              <a:t>Pod</a:t>
            </a:r>
            <a:endParaRPr sz="1800" b="1" dirty="0">
              <a:solidFill>
                <a:srgbClr val="FFFFFF"/>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indent="-28575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4">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5">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6">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7">
            <a:alphaModFix/>
          </a:blip>
          <a:stretch>
            <a:fillRect/>
          </a:stretch>
        </p:blipFill>
        <p:spPr>
          <a:xfrm>
            <a:off x="2980033" y="1682083"/>
            <a:ext cx="514975" cy="544016"/>
          </a:xfrm>
          <a:prstGeom prst="rect">
            <a:avLst/>
          </a:prstGeom>
          <a:noFill/>
          <a:ln>
            <a:noFill/>
          </a:ln>
        </p:spPr>
      </p:pic>
      <p:pic>
        <p:nvPicPr>
          <p:cNvPr id="267" name="Shape 267" descr="RH_Icon_Time_Minutes_Polished.png"/>
          <p:cNvPicPr preferRelativeResize="0"/>
          <p:nvPr/>
        </p:nvPicPr>
        <p:blipFill>
          <a:blip r:embed="rId8">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451319" y="1720125"/>
            <a:ext cx="8241359" cy="1138773"/>
          </a:xfrm>
          <a:prstGeom prst="rect">
            <a:avLst/>
          </a:prstGeom>
          <a:noFill/>
        </p:spPr>
        <p:txBody>
          <a:bodyPr wrap="none" rtlCol="0">
            <a:spAutoFit/>
          </a:bodyPr>
          <a:lstStyle/>
          <a:p>
            <a:pPr algn="ctr"/>
            <a:r>
              <a:rPr lang="en-US" sz="4000" dirty="0"/>
              <a:t>OpenShift Console Login</a:t>
            </a:r>
          </a:p>
          <a:p>
            <a:r>
              <a:rPr lang="en-US" sz="2800" dirty="0"/>
              <a:t>https://master.moser-ca82.openshiftworkshop.com</a:t>
            </a:r>
            <a:endParaRPr lang="en-US" sz="66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411244" y="2953048"/>
            <a:ext cx="8538446"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https://master.moser-ca82.openshiftworkshop.com –u &lt;user#&gt;</a:t>
            </a:r>
            <a:endParaRPr lang="en-US" sz="4000" dirty="0"/>
          </a:p>
          <a:p>
            <a:r>
              <a:rPr lang="en-US" sz="2000" dirty="0"/>
              <a:t>Password: </a:t>
            </a:r>
            <a:r>
              <a:rPr lang="en-US" sz="2000" b="1" dirty="0" err="1"/>
              <a:t>openshift</a:t>
            </a:r>
            <a:endParaRPr lang="en-US" sz="2000" b="1" dirty="0"/>
          </a:p>
        </p:txBody>
      </p:sp>
    </p:spTree>
    <p:extLst>
      <p:ext uri="{BB962C8B-B14F-4D97-AF65-F5344CB8AC3E}">
        <p14:creationId xmlns:p14="http://schemas.microsoft.com/office/powerpoint/2010/main" val="4248451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3" name="Picture 2">
            <a:extLst>
              <a:ext uri="{FF2B5EF4-FFF2-40B4-BE49-F238E27FC236}">
                <a16:creationId xmlns:a16="http://schemas.microsoft.com/office/drawing/2014/main" id="{F9523829-11FD-497B-AD8E-8876616980EF}"/>
              </a:ext>
            </a:extLst>
          </p:cNvPr>
          <p:cNvPicPr>
            <a:picLocks noChangeAspect="1"/>
          </p:cNvPicPr>
          <p:nvPr/>
        </p:nvPicPr>
        <p:blipFill>
          <a:blip r:embed="rId3"/>
          <a:stretch>
            <a:fillRect/>
          </a:stretch>
        </p:blipFill>
        <p:spPr>
          <a:xfrm>
            <a:off x="1" y="485578"/>
            <a:ext cx="9144000" cy="417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5" name="Picture 4">
            <a:extLst>
              <a:ext uri="{FF2B5EF4-FFF2-40B4-BE49-F238E27FC236}">
                <a16:creationId xmlns:a16="http://schemas.microsoft.com/office/drawing/2014/main" id="{F1A7F915-1382-415E-9CEF-6327790FAB97}"/>
              </a:ext>
            </a:extLst>
          </p:cNvPr>
          <p:cNvPicPr>
            <a:picLocks noChangeAspect="1"/>
          </p:cNvPicPr>
          <p:nvPr/>
        </p:nvPicPr>
        <p:blipFill>
          <a:blip r:embed="rId3"/>
          <a:stretch>
            <a:fillRect/>
          </a:stretch>
        </p:blipFill>
        <p:spPr>
          <a:xfrm>
            <a:off x="1" y="485578"/>
            <a:ext cx="9144000" cy="4157447"/>
          </a:xfrm>
          <a:prstGeom prst="rect">
            <a:avLst/>
          </a:prstGeom>
        </p:spPr>
      </p:pic>
      <p:sp>
        <p:nvSpPr>
          <p:cNvPr id="7" name="TextBox 6">
            <a:extLst>
              <a:ext uri="{FF2B5EF4-FFF2-40B4-BE49-F238E27FC236}">
                <a16:creationId xmlns:a16="http://schemas.microsoft.com/office/drawing/2014/main" id="{4FC7B462-605A-4967-A974-2F9A0B775FFF}"/>
              </a:ext>
            </a:extLst>
          </p:cNvPr>
          <p:cNvSpPr txBox="1"/>
          <p:nvPr/>
        </p:nvSpPr>
        <p:spPr>
          <a:xfrm>
            <a:off x="27596" y="491882"/>
            <a:ext cx="3661530" cy="584775"/>
          </a:xfrm>
          <a:prstGeom prst="rect">
            <a:avLst/>
          </a:prstGeom>
          <a:noFill/>
        </p:spPr>
        <p:txBody>
          <a:bodyPr wrap="square" rtlCol="0">
            <a:spAutoFit/>
          </a:bodyPr>
          <a:lstStyle/>
          <a:p>
            <a:r>
              <a:rPr lang="en-US" sz="3200" dirty="0"/>
              <a:t>Lead Architect</a:t>
            </a:r>
          </a:p>
        </p:txBody>
      </p:sp>
    </p:spTree>
    <p:extLst>
      <p:ext uri="{BB962C8B-B14F-4D97-AF65-F5344CB8AC3E}">
        <p14:creationId xmlns:p14="http://schemas.microsoft.com/office/powerpoint/2010/main" val="40058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2" name="Picture 1">
            <a:extLst>
              <a:ext uri="{FF2B5EF4-FFF2-40B4-BE49-F238E27FC236}">
                <a16:creationId xmlns:a16="http://schemas.microsoft.com/office/drawing/2014/main" id="{0C3A984E-4B60-4609-8EBF-B369E04E01B5}"/>
              </a:ext>
            </a:extLst>
          </p:cNvPr>
          <p:cNvPicPr>
            <a:picLocks noChangeAspect="1"/>
          </p:cNvPicPr>
          <p:nvPr/>
        </p:nvPicPr>
        <p:blipFill>
          <a:blip r:embed="rId3"/>
          <a:stretch>
            <a:fillRect/>
          </a:stretch>
        </p:blipFill>
        <p:spPr>
          <a:xfrm>
            <a:off x="1" y="485578"/>
            <a:ext cx="9123852" cy="4235012"/>
          </a:xfrm>
          <a:prstGeom prst="rect">
            <a:avLst/>
          </a:prstGeom>
        </p:spPr>
      </p:pic>
    </p:spTree>
    <p:extLst>
      <p:ext uri="{BB962C8B-B14F-4D97-AF65-F5344CB8AC3E}">
        <p14:creationId xmlns:p14="http://schemas.microsoft.com/office/powerpoint/2010/main" val="147784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9" name="Picture 8">
            <a:extLst>
              <a:ext uri="{FF2B5EF4-FFF2-40B4-BE49-F238E27FC236}">
                <a16:creationId xmlns:a16="http://schemas.microsoft.com/office/drawing/2014/main" id="{2C7BEBB0-BA47-4AD6-B06A-8636CE31F9E4}"/>
              </a:ext>
            </a:extLst>
          </p:cNvPr>
          <p:cNvPicPr>
            <a:picLocks noChangeAspect="1"/>
          </p:cNvPicPr>
          <p:nvPr/>
        </p:nvPicPr>
        <p:blipFill>
          <a:blip r:embed="rId3"/>
          <a:stretch>
            <a:fillRect/>
          </a:stretch>
        </p:blipFill>
        <p:spPr>
          <a:xfrm>
            <a:off x="0" y="489096"/>
            <a:ext cx="9144000" cy="4250781"/>
          </a:xfrm>
          <a:prstGeom prst="rect">
            <a:avLst/>
          </a:prstGeom>
        </p:spPr>
      </p:pic>
    </p:spTree>
    <p:extLst>
      <p:ext uri="{BB962C8B-B14F-4D97-AF65-F5344CB8AC3E}">
        <p14:creationId xmlns:p14="http://schemas.microsoft.com/office/powerpoint/2010/main" val="23702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14337</TotalTime>
  <Words>6043</Words>
  <Application>Microsoft Office PowerPoint</Application>
  <PresentationFormat>On-screen Show (16:9)</PresentationFormat>
  <Paragraphs>606</Paragraphs>
  <Slides>72</Slides>
  <Notes>55</Notes>
  <HiddenSlides>3</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72</vt:i4>
      </vt:variant>
    </vt:vector>
  </HeadingPairs>
  <TitlesOfParts>
    <vt:vector size="81" baseType="lpstr">
      <vt:lpstr>Arial</vt:lpstr>
      <vt:lpstr>Open Sans</vt:lpstr>
      <vt:lpstr>Proxima Nova</vt:lpstr>
      <vt:lpstr>Overpass</vt:lpstr>
      <vt:lpstr>Calibri</vt:lpstr>
      <vt:lpstr>simple-light-2</vt:lpstr>
      <vt:lpstr>Content</vt:lpstr>
      <vt:lpstr>Title</vt:lpstr>
      <vt:lpstr>Content</vt:lpstr>
      <vt:lpstr>OPENSHIFT</vt:lpstr>
      <vt:lpstr>PowerPoint Presentation</vt:lpstr>
      <vt:lpstr>PowerPoint Presentation</vt:lpstr>
      <vt:lpstr>PowerPoint Presentation</vt:lpstr>
      <vt:lpstr>THE CHARACTERS</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 Challenges</vt:lpstr>
      <vt:lpstr>THE CHARACTERS</vt:lpstr>
      <vt:lpstr>PowerPoint Presentation</vt:lpstr>
      <vt:lpstr>Top 10 Replies by Programmers</vt:lpstr>
      <vt:lpstr>DEVOPS - Setting</vt:lpstr>
      <vt:lpstr>PowerPoint Presentation</vt:lpstr>
      <vt:lpstr>PowerPoint Presentation</vt:lpstr>
      <vt:lpstr>PowerPoint Presentation</vt:lpstr>
      <vt:lpstr>PowerPoint Presentation</vt:lpstr>
      <vt:lpstr>WHAT ARE CONTAINERS? It Depends Who You Ask</vt:lpstr>
      <vt:lpstr>PowerPoint Presentation</vt:lpstr>
      <vt:lpstr>PowerPoint Presentation</vt:lpstr>
      <vt:lpstr>WE NEED MORE THAN JUST CONTAINERS</vt:lpstr>
      <vt:lpstr>PowerPoint Presentation</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129</cp:revision>
  <dcterms:modified xsi:type="dcterms:W3CDTF">2019-07-31T16:04:50Z</dcterms:modified>
  <cp:category/>
</cp:coreProperties>
</file>